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8" r:id="rId10"/>
    <p:sldId id="265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858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90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528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3849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402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5323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301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7337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6617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624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064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394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965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267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354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871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119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465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AD1B15A-E9CB-4048-882C-AB8009AF3369}" type="datetimeFigureOut">
              <a:rPr lang="hr-HR" smtClean="0"/>
              <a:t>20.4.2021.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CE12E6-1FC9-48C6-AEC0-BC513BFAD5F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9146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Algerian" panose="04020705040A02060702" pitchFamily="82" charset="0"/>
              </a:rPr>
              <a:t>DEMOGRAFSKA KRETANJA U HRVATSKOJ U 20. STOLJEĆU</a:t>
            </a:r>
            <a:endParaRPr lang="hr-HR" sz="3600" dirty="0">
              <a:latin typeface="Algerian" panose="04020705040A020607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/>
              <a:t>d</a:t>
            </a:r>
            <a:r>
              <a:rPr lang="hr-HR" dirty="0" smtClean="0"/>
              <a:t>r.sc. Domagoj Novosel, </a:t>
            </a:r>
            <a:r>
              <a:rPr lang="hr-HR" dirty="0" smtClean="0"/>
              <a:t>                                             </a:t>
            </a:r>
            <a:r>
              <a:rPr lang="hr-HR" dirty="0" smtClean="0"/>
              <a:t>Središnji državni ured za demografiju i mlade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903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50184"/>
              </p:ext>
            </p:extLst>
          </p:nvPr>
        </p:nvGraphicFramePr>
        <p:xfrm>
          <a:off x="684213" y="685801"/>
          <a:ext cx="8534400" cy="503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032">
                <a:tc>
                  <a:txBody>
                    <a:bodyPr/>
                    <a:lstStyle/>
                    <a:p>
                      <a:r>
                        <a:rPr lang="hr-HR" dirty="0" smtClean="0"/>
                        <a:t>Godina</a:t>
                      </a:r>
                      <a:r>
                        <a:rPr lang="hr-HR" baseline="0" dirty="0" smtClean="0"/>
                        <a:t> popisa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Broj stanovnika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Međupopisna</a:t>
                      </a:r>
                      <a:r>
                        <a:rPr lang="hr-HR" dirty="0" smtClean="0"/>
                        <a:t> promjena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61">
                <a:tc>
                  <a:txBody>
                    <a:bodyPr/>
                    <a:lstStyle/>
                    <a:p>
                      <a:r>
                        <a:rPr lang="hr-HR" dirty="0" smtClean="0"/>
                        <a:t>1910.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3 460 584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299 128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161">
                <a:tc>
                  <a:txBody>
                    <a:bodyPr/>
                    <a:lstStyle/>
                    <a:p>
                      <a:r>
                        <a:rPr lang="hr-HR" dirty="0" smtClean="0"/>
                        <a:t>1921.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3 443 375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</a:t>
                      </a:r>
                      <a:r>
                        <a:rPr lang="hr-HR" baseline="0" dirty="0" smtClean="0"/>
                        <a:t> 17 209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161">
                <a:tc>
                  <a:txBody>
                    <a:bodyPr/>
                    <a:lstStyle/>
                    <a:p>
                      <a:r>
                        <a:rPr lang="hr-HR" dirty="0" smtClean="0"/>
                        <a:t>1931.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3 785 455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342 080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61">
                <a:tc>
                  <a:txBody>
                    <a:bodyPr/>
                    <a:lstStyle/>
                    <a:p>
                      <a:r>
                        <a:rPr lang="hr-HR" dirty="0" smtClean="0"/>
                        <a:t>1948.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3 779</a:t>
                      </a:r>
                      <a:r>
                        <a:rPr lang="hr-HR" baseline="0" dirty="0" smtClean="0"/>
                        <a:t> 858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- 5 597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161">
                <a:tc>
                  <a:txBody>
                    <a:bodyPr/>
                    <a:lstStyle/>
                    <a:p>
                      <a:r>
                        <a:rPr lang="hr-HR" dirty="0" smtClean="0"/>
                        <a:t>1953.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3 936 022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156 164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161">
                <a:tc>
                  <a:txBody>
                    <a:bodyPr/>
                    <a:lstStyle/>
                    <a:p>
                      <a:r>
                        <a:rPr lang="hr-HR" dirty="0" smtClean="0"/>
                        <a:t>1961.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r>
                        <a:rPr lang="hr-HR" baseline="0" dirty="0" smtClean="0"/>
                        <a:t> 159 696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223 674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161">
                <a:tc>
                  <a:txBody>
                    <a:bodyPr/>
                    <a:lstStyle/>
                    <a:p>
                      <a:r>
                        <a:rPr lang="hr-HR" dirty="0" smtClean="0"/>
                        <a:t>1971.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4 426 221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266 525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161">
                <a:tc>
                  <a:txBody>
                    <a:bodyPr/>
                    <a:lstStyle/>
                    <a:p>
                      <a:r>
                        <a:rPr lang="hr-HR" dirty="0" smtClean="0"/>
                        <a:t>1981.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4 601 469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175 248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161">
                <a:tc>
                  <a:txBody>
                    <a:bodyPr/>
                    <a:lstStyle/>
                    <a:p>
                      <a:r>
                        <a:rPr lang="hr-HR" dirty="0" smtClean="0"/>
                        <a:t>1991.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4 784 265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182 796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161">
                <a:tc>
                  <a:txBody>
                    <a:bodyPr/>
                    <a:lstStyle/>
                    <a:p>
                      <a:r>
                        <a:rPr lang="hr-HR" dirty="0" smtClean="0"/>
                        <a:t>2001.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4 437 460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</a:t>
                      </a:r>
                      <a:r>
                        <a:rPr lang="hr-HR" baseline="0" dirty="0" smtClean="0"/>
                        <a:t> 346 805 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33450">
                <a:tc>
                  <a:txBody>
                    <a:bodyPr/>
                    <a:lstStyle/>
                    <a:p>
                      <a:r>
                        <a:rPr lang="hr-HR" dirty="0" smtClean="0"/>
                        <a:t>2011.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4 284 889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</a:t>
                      </a:r>
                      <a:r>
                        <a:rPr lang="hr-HR" baseline="0" dirty="0" smtClean="0"/>
                        <a:t> 152 571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2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96050"/>
              </p:ext>
            </p:extLst>
          </p:nvPr>
        </p:nvGraphicFramePr>
        <p:xfrm>
          <a:off x="595086" y="1117600"/>
          <a:ext cx="10929257" cy="5065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adni list" r:id="rId3" imgW="8067669" imgH="1781043" progId="Excel.Sheet.12">
                  <p:embed/>
                </p:oleObj>
              </mc:Choice>
              <mc:Fallback>
                <p:oleObj name="Radni list" r:id="rId3" imgW="8067669" imgH="17810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5086" y="1117600"/>
                        <a:ext cx="10929257" cy="5065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11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144116"/>
              </p:ext>
            </p:extLst>
          </p:nvPr>
        </p:nvGraphicFramePr>
        <p:xfrm>
          <a:off x="856343" y="1190173"/>
          <a:ext cx="10856686" cy="1973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Radni list" r:id="rId3" imgW="9153571" imgH="562095" progId="Excel.Sheet.12">
                  <p:embed/>
                </p:oleObj>
              </mc:Choice>
              <mc:Fallback>
                <p:oleObj name="Radni list" r:id="rId3" imgW="9153571" imgH="56209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6343" y="1190173"/>
                        <a:ext cx="10856686" cy="1973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176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53830"/>
              </p:ext>
            </p:extLst>
          </p:nvPr>
        </p:nvGraphicFramePr>
        <p:xfrm>
          <a:off x="3628571" y="1828800"/>
          <a:ext cx="8447314" cy="362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Radni list" r:id="rId3" imgW="5153021" imgH="1209851" progId="Excel.Sheet.12">
                  <p:embed/>
                </p:oleObj>
              </mc:Choice>
              <mc:Fallback>
                <p:oleObj name="Radni list" r:id="rId3" imgW="5153021" imgH="120985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8571" y="1828800"/>
                        <a:ext cx="8447314" cy="3628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246697"/>
              </p:ext>
            </p:extLst>
          </p:nvPr>
        </p:nvGraphicFramePr>
        <p:xfrm>
          <a:off x="116114" y="3672113"/>
          <a:ext cx="3512457" cy="1785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Radni list" r:id="rId5" imgW="3905236" imgH="581047" progId="Excel.Sheet.12">
                  <p:embed/>
                </p:oleObj>
              </mc:Choice>
              <mc:Fallback>
                <p:oleObj name="Radni list" r:id="rId5" imgW="3905236" imgH="58104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114" y="3672113"/>
                        <a:ext cx="3512457" cy="1785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77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3222170"/>
            <a:ext cx="10058400" cy="206829"/>
          </a:xfrm>
        </p:spPr>
        <p:txBody>
          <a:bodyPr>
            <a:normAutofit fontScale="90000"/>
          </a:bodyPr>
          <a:lstStyle/>
          <a:p>
            <a:r>
              <a:rPr lang="hr-HR" cap="none" dirty="0" smtClean="0">
                <a:solidFill>
                  <a:schemeClr val="bg1"/>
                </a:solidFill>
                <a:latin typeface="+mn-lt"/>
              </a:rPr>
              <a:t>Utjecaj </a:t>
            </a:r>
            <a:r>
              <a:rPr lang="hr-HR" cap="none" dirty="0" err="1" smtClean="0">
                <a:solidFill>
                  <a:schemeClr val="bg1"/>
                </a:solidFill>
                <a:latin typeface="+mn-lt"/>
              </a:rPr>
              <a:t>pandemije</a:t>
            </a:r>
            <a:r>
              <a:rPr lang="hr-HR" cap="none" dirty="0" smtClean="0">
                <a:solidFill>
                  <a:schemeClr val="bg1"/>
                </a:solidFill>
                <a:latin typeface="+mn-lt"/>
              </a:rPr>
              <a:t> i potresa na demografska kretanja u Republici Hrvatskoj</a:t>
            </a:r>
            <a:br>
              <a:rPr lang="hr-HR" cap="none" dirty="0" smtClean="0">
                <a:solidFill>
                  <a:schemeClr val="bg1"/>
                </a:solidFill>
                <a:latin typeface="+mn-lt"/>
              </a:rPr>
            </a:br>
            <a:r>
              <a:rPr lang="hr-HR" cap="none" dirty="0">
                <a:solidFill>
                  <a:schemeClr val="bg1"/>
                </a:solidFill>
                <a:latin typeface="+mn-lt"/>
              </a:rPr>
              <a:t/>
            </a:r>
            <a:br>
              <a:rPr lang="hr-HR" cap="none" dirty="0">
                <a:solidFill>
                  <a:schemeClr val="bg1"/>
                </a:solidFill>
                <a:latin typeface="+mn-lt"/>
              </a:rPr>
            </a:br>
            <a:r>
              <a:rPr lang="hr-HR" cap="none" dirty="0" smtClean="0">
                <a:solidFill>
                  <a:schemeClr val="bg1"/>
                </a:solidFill>
                <a:latin typeface="+mn-lt"/>
              </a:rPr>
              <a:t>- Povećan mortalitet</a:t>
            </a:r>
            <a:br>
              <a:rPr lang="hr-HR" cap="none" dirty="0" smtClean="0">
                <a:solidFill>
                  <a:schemeClr val="bg1"/>
                </a:solidFill>
                <a:latin typeface="+mn-lt"/>
              </a:rPr>
            </a:br>
            <a:r>
              <a:rPr lang="hr-HR" cap="none" dirty="0" smtClean="0">
                <a:solidFill>
                  <a:schemeClr val="bg1"/>
                </a:solidFill>
                <a:latin typeface="+mn-lt"/>
              </a:rPr>
              <a:t>- Smanjen natalitet</a:t>
            </a:r>
            <a:br>
              <a:rPr lang="hr-HR" cap="none" dirty="0" smtClean="0">
                <a:solidFill>
                  <a:schemeClr val="bg1"/>
                </a:solidFill>
                <a:latin typeface="+mn-lt"/>
              </a:rPr>
            </a:br>
            <a:r>
              <a:rPr lang="hr-HR" cap="none" dirty="0" smtClean="0">
                <a:solidFill>
                  <a:schemeClr val="bg1"/>
                </a:solidFill>
                <a:latin typeface="+mn-lt"/>
              </a:rPr>
              <a:t>- Smanjivanje broja sklopljenih brakova</a:t>
            </a:r>
            <a:br>
              <a:rPr lang="hr-HR" cap="none" dirty="0" smtClean="0">
                <a:solidFill>
                  <a:schemeClr val="bg1"/>
                </a:solidFill>
                <a:latin typeface="+mn-lt"/>
              </a:rPr>
            </a:br>
            <a:r>
              <a:rPr lang="hr-HR" cap="none" dirty="0" smtClean="0">
                <a:solidFill>
                  <a:schemeClr val="bg1"/>
                </a:solidFill>
                <a:latin typeface="+mn-lt"/>
              </a:rPr>
              <a:t>- Povećan broj razvoda</a:t>
            </a:r>
            <a:br>
              <a:rPr lang="hr-HR" cap="none" dirty="0" smtClean="0">
                <a:solidFill>
                  <a:schemeClr val="bg1"/>
                </a:solidFill>
                <a:latin typeface="+mn-lt"/>
              </a:rPr>
            </a:br>
            <a:r>
              <a:rPr lang="hr-HR" cap="none" dirty="0" smtClean="0">
                <a:solidFill>
                  <a:schemeClr val="bg1"/>
                </a:solidFill>
                <a:latin typeface="+mn-lt"/>
              </a:rPr>
              <a:t>- Smanjeno iseljavanje</a:t>
            </a:r>
            <a:br>
              <a:rPr lang="hr-HR" cap="none" dirty="0" smtClean="0">
                <a:solidFill>
                  <a:schemeClr val="bg1"/>
                </a:solidFill>
                <a:latin typeface="+mn-lt"/>
              </a:rPr>
            </a:br>
            <a:r>
              <a:rPr lang="hr-HR" cap="none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hr-HR" cap="none" dirty="0" smtClean="0">
                <a:solidFill>
                  <a:schemeClr val="bg1"/>
                </a:solidFill>
                <a:latin typeface="+mn-lt"/>
              </a:rPr>
            </a:br>
            <a:r>
              <a:rPr lang="hr-HR" cap="none" dirty="0" smtClean="0">
                <a:solidFill>
                  <a:schemeClr val="bg1"/>
                </a:solidFill>
                <a:latin typeface="+mn-lt"/>
              </a:rPr>
              <a:t>- Demografsko pražnjenje područja pogođenih   potresom</a:t>
            </a:r>
            <a:br>
              <a:rPr lang="hr-HR" cap="none" dirty="0" smtClean="0">
                <a:solidFill>
                  <a:schemeClr val="bg1"/>
                </a:solidFill>
                <a:latin typeface="+mn-lt"/>
              </a:rPr>
            </a:br>
            <a:r>
              <a:rPr lang="hr-HR" cap="none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hr-HR" cap="none" dirty="0" smtClean="0">
                <a:solidFill>
                  <a:schemeClr val="bg1"/>
                </a:solidFill>
                <a:latin typeface="+mn-lt"/>
              </a:rPr>
            </a:br>
            <a:r>
              <a:rPr lang="hr-HR" cap="none" dirty="0">
                <a:solidFill>
                  <a:schemeClr val="bg1"/>
                </a:solidFill>
                <a:latin typeface="+mn-lt"/>
              </a:rPr>
              <a:t/>
            </a:r>
            <a:br>
              <a:rPr lang="hr-HR" cap="none" dirty="0">
                <a:solidFill>
                  <a:schemeClr val="bg1"/>
                </a:solidFill>
                <a:latin typeface="+mn-lt"/>
              </a:rPr>
            </a:br>
            <a:endParaRPr lang="hr-HR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 flipV="1">
            <a:off x="684212" y="5994399"/>
            <a:ext cx="8535988" cy="45719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28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40569"/>
          </a:xfrm>
        </p:spPr>
        <p:txBody>
          <a:bodyPr>
            <a:normAutofit/>
          </a:bodyPr>
          <a:lstStyle/>
          <a:p>
            <a:r>
              <a:rPr lang="hr-HR" sz="2600" b="1" dirty="0" smtClean="0"/>
              <a:t>Hrvatski prostor u 20. stoljeću – povijesni lomovi i različita državno politička uređenja</a:t>
            </a:r>
          </a:p>
          <a:p>
            <a:r>
              <a:rPr lang="hr-HR" sz="2600" b="1" dirty="0" smtClean="0"/>
              <a:t>Razdoblje do 1918.</a:t>
            </a:r>
          </a:p>
          <a:p>
            <a:r>
              <a:rPr lang="hr-HR" sz="2600" b="1" dirty="0" smtClean="0"/>
              <a:t>Razdoblje 1918. – 1941.</a:t>
            </a:r>
          </a:p>
          <a:p>
            <a:r>
              <a:rPr lang="hr-HR" sz="2600" b="1" dirty="0" smtClean="0"/>
              <a:t>Razdoblje 1941. – 1945.</a:t>
            </a:r>
          </a:p>
          <a:p>
            <a:r>
              <a:rPr lang="hr-HR" sz="2600" b="1" dirty="0" smtClean="0"/>
              <a:t>Razdoblje 1945. – 1990.</a:t>
            </a:r>
          </a:p>
          <a:p>
            <a:r>
              <a:rPr lang="hr-HR" sz="2600" b="1" dirty="0" smtClean="0"/>
              <a:t>Razdoblje 1990. – 2013.</a:t>
            </a:r>
          </a:p>
          <a:p>
            <a:r>
              <a:rPr lang="hr-HR" sz="2600" b="1" dirty="0" smtClean="0"/>
              <a:t>Razdoblje 2013. -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94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hr-HR" sz="4000" b="1" dirty="0" smtClean="0"/>
          </a:p>
          <a:p>
            <a:pPr marL="0" indent="0" algn="ctr">
              <a:buNone/>
            </a:pPr>
            <a:endParaRPr lang="hr-HR" sz="4000" b="1" dirty="0"/>
          </a:p>
          <a:p>
            <a:pPr marL="0" indent="0" algn="ctr">
              <a:buNone/>
            </a:pPr>
            <a:endParaRPr lang="hr-HR" sz="4000" b="1" dirty="0" smtClean="0"/>
          </a:p>
          <a:p>
            <a:pPr marL="0" indent="0" algn="ctr">
              <a:buNone/>
            </a:pPr>
            <a:endParaRPr lang="hr-HR" sz="4000" b="1" dirty="0"/>
          </a:p>
          <a:p>
            <a:pPr marL="0" indent="0" algn="ctr">
              <a:buNone/>
            </a:pPr>
            <a:endParaRPr lang="hr-HR" sz="4000" b="1" dirty="0" smtClean="0"/>
          </a:p>
          <a:p>
            <a:pPr marL="0" indent="0" algn="ctr">
              <a:buNone/>
            </a:pPr>
            <a:endParaRPr lang="hr-HR" sz="4000" b="1" dirty="0"/>
          </a:p>
          <a:p>
            <a:pPr marL="0" indent="0" algn="ctr">
              <a:buNone/>
            </a:pPr>
            <a:endParaRPr lang="hr-HR" sz="4000" b="1" dirty="0" smtClean="0"/>
          </a:p>
          <a:p>
            <a:pPr marL="0" indent="0" algn="ctr">
              <a:buNone/>
            </a:pPr>
            <a:endParaRPr lang="hr-HR" sz="9600" b="1" dirty="0" smtClean="0"/>
          </a:p>
          <a:p>
            <a:pPr marL="0" indent="0" algn="ctr">
              <a:buNone/>
            </a:pPr>
            <a:endParaRPr lang="hr-HR" sz="9600" b="1" dirty="0"/>
          </a:p>
          <a:p>
            <a:pPr marL="0" indent="0" algn="ctr">
              <a:buNone/>
            </a:pPr>
            <a:endParaRPr lang="hr-HR" sz="9600" b="1" dirty="0" smtClean="0"/>
          </a:p>
          <a:p>
            <a:pPr marL="0" indent="0" algn="ctr">
              <a:buNone/>
            </a:pPr>
            <a:endParaRPr lang="hr-HR" sz="9600" b="1" dirty="0"/>
          </a:p>
          <a:p>
            <a:pPr marL="0" indent="0" algn="ctr">
              <a:buNone/>
            </a:pPr>
            <a:r>
              <a:rPr lang="hr-HR" sz="9600" b="1" dirty="0" smtClean="0"/>
              <a:t>RAZDOBLJE DO 1918. </a:t>
            </a:r>
            <a:endParaRPr lang="hr-HR" sz="9600" b="1" dirty="0"/>
          </a:p>
          <a:p>
            <a:pPr marL="0" indent="0" algn="ctr">
              <a:buNone/>
            </a:pPr>
            <a:endParaRPr lang="hr-HR" sz="9600" b="1" dirty="0" smtClean="0"/>
          </a:p>
          <a:p>
            <a:pPr algn="ctr">
              <a:buFont typeface="Wingdings" pitchFamily="2" charset="2"/>
              <a:buChar char="Ø"/>
            </a:pPr>
            <a:r>
              <a:rPr lang="hr-HR" sz="9600" b="1" dirty="0" smtClean="0"/>
              <a:t>Hrvatska u okviru Habsburške monarhije</a:t>
            </a:r>
          </a:p>
          <a:p>
            <a:pPr algn="ctr"/>
            <a:r>
              <a:rPr lang="hr-HR" sz="9600" b="1" dirty="0" smtClean="0"/>
              <a:t>Podijeljenost hrvatskih zemalja (Austro – Ugarska)</a:t>
            </a:r>
          </a:p>
          <a:p>
            <a:pPr algn="ctr"/>
            <a:r>
              <a:rPr lang="hr-HR" sz="9600" b="1" dirty="0" smtClean="0"/>
              <a:t>Gospodarska zaostalost u odnosu na druge krajeve Monarhije</a:t>
            </a:r>
          </a:p>
          <a:p>
            <a:pPr algn="ctr"/>
            <a:r>
              <a:rPr lang="hr-HR" sz="9600" b="1" dirty="0" smtClean="0"/>
              <a:t>Veliko iseljavanje u prekomorske zemlje (1910. – 1914.)</a:t>
            </a:r>
          </a:p>
          <a:p>
            <a:pPr algn="ctr"/>
            <a:r>
              <a:rPr lang="hr-HR" sz="9600" b="1" dirty="0" smtClean="0"/>
              <a:t>Unutarnje migracije unutar Monarhije</a:t>
            </a:r>
          </a:p>
          <a:p>
            <a:pPr algn="ctr"/>
            <a:r>
              <a:rPr lang="hr-HR" sz="9600" b="1" dirty="0" smtClean="0"/>
              <a:t>Početak raspada velikih kućnih zadruga</a:t>
            </a:r>
          </a:p>
          <a:p>
            <a:pPr algn="ctr"/>
            <a:r>
              <a:rPr lang="hr-HR" sz="9600" b="1" dirty="0" smtClean="0"/>
              <a:t>Agrarna prenapučenost </a:t>
            </a:r>
          </a:p>
          <a:p>
            <a:pPr algn="ctr"/>
            <a:r>
              <a:rPr lang="hr-HR" sz="9600" b="1" dirty="0" smtClean="0"/>
              <a:t>Velika smrtnost dojenčadi</a:t>
            </a:r>
            <a:endParaRPr lang="hr-HR" sz="9600" b="1" dirty="0" smtClean="0"/>
          </a:p>
          <a:p>
            <a:pPr algn="ctr"/>
            <a:r>
              <a:rPr lang="hr-HR" sz="9600" b="1" dirty="0" smtClean="0"/>
              <a:t>Ratne žrtve – Prvi svjetski rat</a:t>
            </a:r>
          </a:p>
          <a:p>
            <a:pPr algn="ctr"/>
            <a:r>
              <a:rPr lang="hr-HR" sz="9600" b="1" dirty="0" smtClean="0"/>
              <a:t>Španjolska gripa</a:t>
            </a:r>
          </a:p>
          <a:p>
            <a:pPr algn="ctr"/>
            <a:r>
              <a:rPr lang="hr-HR" sz="9600" b="1" dirty="0" smtClean="0"/>
              <a:t>Prvi puta dolazi do smanjenja broja stanovnika</a:t>
            </a:r>
          </a:p>
          <a:p>
            <a:pPr algn="ctr"/>
            <a:endParaRPr lang="hr-HR" sz="9600" b="1" dirty="0" smtClean="0"/>
          </a:p>
          <a:p>
            <a:pPr marL="0" indent="0" algn="ctr">
              <a:buNone/>
            </a:pPr>
            <a:endParaRPr lang="hr-HR" b="1" dirty="0" smtClean="0"/>
          </a:p>
          <a:p>
            <a:pPr algn="ctr"/>
            <a:endParaRPr lang="hr-HR" b="1" dirty="0" smtClean="0"/>
          </a:p>
          <a:p>
            <a:pPr algn="ctr"/>
            <a:endParaRPr lang="hr-HR" b="1" dirty="0" smtClean="0"/>
          </a:p>
          <a:p>
            <a:pPr algn="ctr"/>
            <a:endParaRPr lang="hr-HR" b="1" dirty="0" smtClean="0"/>
          </a:p>
          <a:p>
            <a:pPr algn="ctr"/>
            <a:endParaRPr lang="hr-HR" b="1" dirty="0" smtClean="0"/>
          </a:p>
          <a:p>
            <a:pPr marL="0" indent="0" algn="ctr">
              <a:buNone/>
            </a:pPr>
            <a:endParaRPr lang="hr-HR" b="1" dirty="0" smtClean="0"/>
          </a:p>
          <a:p>
            <a:pPr algn="ctr"/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41785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28124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hr-HR" sz="2600" b="1" dirty="0" smtClean="0"/>
          </a:p>
          <a:p>
            <a:pPr marL="0" indent="0" algn="ctr">
              <a:buNone/>
            </a:pPr>
            <a:endParaRPr lang="hr-HR" sz="2600" b="1" dirty="0"/>
          </a:p>
          <a:p>
            <a:pPr marL="0" indent="0" algn="ctr">
              <a:buNone/>
            </a:pPr>
            <a:endParaRPr lang="hr-HR" sz="2600" b="1" dirty="0" smtClean="0"/>
          </a:p>
          <a:p>
            <a:pPr marL="0" indent="0" algn="ctr">
              <a:buNone/>
            </a:pPr>
            <a:endParaRPr lang="hr-HR" sz="2600" b="1" dirty="0"/>
          </a:p>
          <a:p>
            <a:pPr marL="0" indent="0" algn="ctr">
              <a:buNone/>
            </a:pPr>
            <a:endParaRPr lang="hr-HR" sz="2600" b="1" dirty="0" smtClean="0"/>
          </a:p>
          <a:p>
            <a:pPr marL="0" indent="0" algn="ctr">
              <a:buNone/>
            </a:pPr>
            <a:endParaRPr lang="hr-HR" sz="2600" b="1" dirty="0"/>
          </a:p>
          <a:p>
            <a:pPr marL="0" indent="0" algn="ctr">
              <a:buNone/>
            </a:pPr>
            <a:r>
              <a:rPr lang="hr-HR" sz="9600" b="1" dirty="0" smtClean="0"/>
              <a:t>RAZDOBLJE OD 1918. DO 1941.</a:t>
            </a:r>
          </a:p>
          <a:p>
            <a:pPr algn="ctr"/>
            <a:r>
              <a:rPr lang="hr-HR" sz="9600" b="1" dirty="0" smtClean="0"/>
              <a:t>Hrvatska u okviru monarhističke jugoslavenske države</a:t>
            </a:r>
          </a:p>
          <a:p>
            <a:pPr algn="ctr"/>
            <a:r>
              <a:rPr lang="hr-HR" sz="9600" b="1" dirty="0" smtClean="0"/>
              <a:t>Ukidanje stoljetnih institucija i nove administrativne podjele</a:t>
            </a:r>
          </a:p>
          <a:p>
            <a:pPr algn="ctr"/>
            <a:r>
              <a:rPr lang="hr-HR" sz="9600" b="1" dirty="0" smtClean="0"/>
              <a:t>Gospodarski razvijenija u odnosu na druge krajeve nove države</a:t>
            </a:r>
          </a:p>
          <a:p>
            <a:pPr algn="ctr"/>
            <a:r>
              <a:rPr lang="hr-HR" sz="9600" b="1" dirty="0" smtClean="0"/>
              <a:t>Agrarna reforma</a:t>
            </a:r>
          </a:p>
          <a:p>
            <a:pPr algn="ctr"/>
            <a:r>
              <a:rPr lang="hr-HR" sz="9600" b="1" dirty="0" smtClean="0"/>
              <a:t>Unutarnje migracije</a:t>
            </a:r>
          </a:p>
          <a:p>
            <a:pPr algn="ctr"/>
            <a:r>
              <a:rPr lang="hr-HR" sz="9600" b="1" dirty="0" smtClean="0"/>
              <a:t>Nastanak prve političke emigracije</a:t>
            </a:r>
          </a:p>
          <a:p>
            <a:pPr algn="ctr"/>
            <a:r>
              <a:rPr lang="hr-HR" sz="9600" b="1" dirty="0" smtClean="0"/>
              <a:t>Konačan raspad kućnih zadruga</a:t>
            </a:r>
          </a:p>
          <a:p>
            <a:pPr algn="ctr"/>
            <a:r>
              <a:rPr lang="hr-HR" sz="9600" b="1" dirty="0" smtClean="0"/>
              <a:t>Nizak stupanj zdravstvene zaštite i svijesti o značaju higijene s tendencijom poboljšanja u drugoj polovici tridesetih godina </a:t>
            </a:r>
          </a:p>
          <a:p>
            <a:pPr algn="ctr"/>
            <a:r>
              <a:rPr lang="hr-HR" sz="9600" b="1" dirty="0" smtClean="0"/>
              <a:t>1921. – 1931. – </a:t>
            </a:r>
            <a:r>
              <a:rPr lang="hr-HR" sz="9600" b="1" dirty="0" smtClean="0"/>
              <a:t>demografski rast</a:t>
            </a:r>
            <a:endParaRPr lang="hr-HR" sz="9600" b="1" dirty="0" smtClean="0"/>
          </a:p>
          <a:p>
            <a:pPr marL="0" indent="0" algn="ctr">
              <a:buNone/>
            </a:pPr>
            <a:endParaRPr lang="hr-HR" sz="9600" b="1" dirty="0" smtClean="0"/>
          </a:p>
          <a:p>
            <a:pPr algn="ctr"/>
            <a:endParaRPr lang="hr-HR" sz="9600" b="1" dirty="0" smtClean="0"/>
          </a:p>
          <a:p>
            <a:pPr algn="ctr"/>
            <a:endParaRPr lang="hr-HR" sz="2400" b="1" dirty="0" smtClean="0"/>
          </a:p>
          <a:p>
            <a:pPr algn="ctr"/>
            <a:endParaRPr lang="hr-HR" sz="2400" b="1" dirty="0" smtClean="0"/>
          </a:p>
          <a:p>
            <a:pPr algn="ctr"/>
            <a:endParaRPr lang="hr-H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516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75738"/>
          </a:xfrm>
        </p:spPr>
        <p:txBody>
          <a:bodyPr/>
          <a:lstStyle/>
          <a:p>
            <a:pPr marL="0" indent="0" algn="ctr">
              <a:buNone/>
            </a:pPr>
            <a:r>
              <a:rPr lang="hr-HR" sz="2800" b="1" dirty="0"/>
              <a:t>R</a:t>
            </a:r>
            <a:r>
              <a:rPr lang="hr-HR" sz="2800" b="1" dirty="0" smtClean="0"/>
              <a:t>AZDOBLJE OD 1941. DO 1945.</a:t>
            </a:r>
          </a:p>
          <a:p>
            <a:pPr algn="ctr">
              <a:buFont typeface="Wingdings" pitchFamily="2" charset="2"/>
              <a:buChar char="Ø"/>
            </a:pPr>
            <a:r>
              <a:rPr lang="hr-HR" sz="2400" b="1" dirty="0" smtClean="0"/>
              <a:t>Hrvatska u ratnom vihoru građanskog rata</a:t>
            </a:r>
          </a:p>
          <a:p>
            <a:pPr algn="ctr">
              <a:buFont typeface="Wingdings" pitchFamily="2" charset="2"/>
              <a:buChar char="Ø"/>
            </a:pPr>
            <a:r>
              <a:rPr lang="hr-HR" sz="2400" b="1" dirty="0" smtClean="0"/>
              <a:t>Administrativna podjela na njemački i talijanski dio </a:t>
            </a:r>
          </a:p>
          <a:p>
            <a:pPr algn="ctr">
              <a:buFont typeface="Wingdings" pitchFamily="2" charset="2"/>
              <a:buChar char="Ø"/>
            </a:pPr>
            <a:r>
              <a:rPr lang="hr-HR" sz="2400" b="1" dirty="0" smtClean="0"/>
              <a:t>Velika ratna i poratna stradanja </a:t>
            </a:r>
          </a:p>
          <a:p>
            <a:pPr algn="ctr">
              <a:buFont typeface="Wingdings" pitchFamily="2" charset="2"/>
              <a:buChar char="Ø"/>
            </a:pPr>
            <a:r>
              <a:rPr lang="hr-HR" sz="2400" b="1" dirty="0" smtClean="0"/>
              <a:t>Nedostatak popisa koji je trebao biti proveden 1941.</a:t>
            </a:r>
          </a:p>
          <a:p>
            <a:pPr marL="0" indent="0" algn="ctr">
              <a:buNone/>
            </a:pPr>
            <a:endParaRPr lang="hr-HR" sz="2400" b="1" dirty="0" smtClean="0"/>
          </a:p>
          <a:p>
            <a:pPr marL="0" indent="0" algn="ctr">
              <a:buNone/>
            </a:pPr>
            <a:endParaRPr lang="hr-HR" b="1" dirty="0" smtClean="0"/>
          </a:p>
          <a:p>
            <a:pPr algn="ctr">
              <a:buFont typeface="Wingdings" pitchFamily="2" charset="2"/>
              <a:buChar char="Ø"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9804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2695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r-HR" sz="2800" b="1" dirty="0" smtClean="0"/>
              <a:t>RAZDOBLJE OD 1945. DO 1990.</a:t>
            </a:r>
          </a:p>
          <a:p>
            <a:pPr algn="ctr"/>
            <a:r>
              <a:rPr lang="hr-HR" sz="2800" b="1" dirty="0" smtClean="0"/>
              <a:t>Hrvatska u okviru druge Jugoslavije</a:t>
            </a:r>
          </a:p>
          <a:p>
            <a:pPr algn="ctr"/>
            <a:r>
              <a:rPr lang="hr-HR" sz="2800" b="1" dirty="0" smtClean="0"/>
              <a:t>Nove unutarnje granice</a:t>
            </a:r>
          </a:p>
          <a:p>
            <a:pPr algn="ctr"/>
            <a:r>
              <a:rPr lang="hr-HR" sz="2800" b="1" dirty="0" smtClean="0"/>
              <a:t>Represivni komunistički aparat</a:t>
            </a:r>
          </a:p>
          <a:p>
            <a:pPr algn="ctr"/>
            <a:r>
              <a:rPr lang="hr-HR" sz="2800" b="1" dirty="0" smtClean="0"/>
              <a:t>Nastanak nove političke emigracije</a:t>
            </a:r>
          </a:p>
          <a:p>
            <a:pPr algn="ctr"/>
            <a:r>
              <a:rPr lang="hr-HR" sz="2800" b="1" dirty="0" smtClean="0"/>
              <a:t>Šezdesetih godina nastanak nove ekonomske emigracije</a:t>
            </a:r>
          </a:p>
          <a:p>
            <a:pPr algn="ctr"/>
            <a:r>
              <a:rPr lang="hr-HR" sz="2800" b="1" dirty="0" smtClean="0"/>
              <a:t>Depopulacija sela</a:t>
            </a:r>
          </a:p>
          <a:p>
            <a:pPr algn="ctr"/>
            <a:r>
              <a:rPr lang="hr-HR" sz="2800" b="1" dirty="0" smtClean="0"/>
              <a:t>Industrijalizacija i urbanizacija</a:t>
            </a:r>
          </a:p>
          <a:p>
            <a:pPr algn="ctr"/>
            <a:r>
              <a:rPr lang="hr-HR" sz="2800" b="1" dirty="0" smtClean="0"/>
              <a:t>Konac agrarnog društva i daljnje smanjivanje obitelji</a:t>
            </a:r>
          </a:p>
          <a:p>
            <a:pPr algn="ctr"/>
            <a:endParaRPr lang="hr-HR" b="1" dirty="0" smtClean="0"/>
          </a:p>
          <a:p>
            <a:pPr marL="0" indent="0" algn="ctr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63852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3200" b="1" dirty="0" smtClean="0"/>
              <a:t>RAZDOBLJE OD 1990. do 2013.</a:t>
            </a:r>
          </a:p>
          <a:p>
            <a:pPr algn="ctr"/>
            <a:r>
              <a:rPr lang="hr-HR" sz="3200" b="1" dirty="0" smtClean="0"/>
              <a:t>Stvaranje samostalne Republike Hrvatske</a:t>
            </a:r>
          </a:p>
          <a:p>
            <a:pPr algn="ctr"/>
            <a:r>
              <a:rPr lang="hr-HR" sz="3200" b="1" dirty="0" smtClean="0"/>
              <a:t>Domovinski rat</a:t>
            </a:r>
          </a:p>
          <a:p>
            <a:pPr algn="ctr"/>
            <a:r>
              <a:rPr lang="hr-HR" sz="3200" b="1" dirty="0" smtClean="0"/>
              <a:t>Ratni gubici</a:t>
            </a:r>
          </a:p>
          <a:p>
            <a:pPr algn="ctr"/>
            <a:r>
              <a:rPr lang="hr-HR" sz="3200" b="1" dirty="0" smtClean="0"/>
              <a:t>Iseljavanje</a:t>
            </a:r>
          </a:p>
          <a:p>
            <a:pPr marL="0" indent="0" algn="ctr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36608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357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dirty="0" smtClean="0"/>
              <a:t>RAZDOBLJE OD 2013...</a:t>
            </a:r>
          </a:p>
          <a:p>
            <a:pPr algn="ctr"/>
            <a:r>
              <a:rPr lang="hr-HR" sz="2800" b="1" dirty="0" smtClean="0"/>
              <a:t>Hrvatska u okviru Europske unije</a:t>
            </a:r>
          </a:p>
          <a:p>
            <a:pPr algn="ctr"/>
            <a:r>
              <a:rPr lang="hr-HR" sz="2800" b="1" dirty="0" smtClean="0"/>
              <a:t>Slobodno kretanje ljudi i roba</a:t>
            </a:r>
          </a:p>
          <a:p>
            <a:pPr algn="ctr"/>
            <a:r>
              <a:rPr lang="hr-HR" sz="2800" b="1" dirty="0" smtClean="0"/>
              <a:t>Povećano iseljavanje </a:t>
            </a:r>
          </a:p>
          <a:p>
            <a:pPr algn="ctr"/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317512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367776"/>
              </p:ext>
            </p:extLst>
          </p:nvPr>
        </p:nvGraphicFramePr>
        <p:xfrm>
          <a:off x="684213" y="685800"/>
          <a:ext cx="85344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Godina popisa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Broj kućanstava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Prosječan broj članova kućanstva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1910.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628</a:t>
                      </a:r>
                      <a:r>
                        <a:rPr lang="hr-HR" baseline="0" dirty="0" smtClean="0"/>
                        <a:t> 410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</a:t>
                      </a:r>
                      <a:r>
                        <a:rPr lang="hr-HR" dirty="0" err="1" smtClean="0"/>
                        <a:t>5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1921.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673 171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5,1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1931.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761 428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1948.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959 857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3,9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1953.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1 031 910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3,8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1961.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1 167 586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3,6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1971.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1 289 325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3,4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1981.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1 423 862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3,2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1991.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1 544 250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3,1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2001.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1 477 377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3,0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2011.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1 520</a:t>
                      </a:r>
                      <a:r>
                        <a:rPr lang="hr-HR" baseline="0" dirty="0" smtClean="0"/>
                        <a:t> 151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2,8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1406</TotalTime>
  <Words>470</Words>
  <Application>Microsoft Office PowerPoint</Application>
  <PresentationFormat>Široki zaslon</PresentationFormat>
  <Paragraphs>155</Paragraphs>
  <Slides>14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14</vt:i4>
      </vt:variant>
    </vt:vector>
  </HeadingPairs>
  <TitlesOfParts>
    <vt:vector size="21" baseType="lpstr">
      <vt:lpstr>Algerian</vt:lpstr>
      <vt:lpstr>Century Gothic</vt:lpstr>
      <vt:lpstr>Wingdings</vt:lpstr>
      <vt:lpstr>Wingdings 3</vt:lpstr>
      <vt:lpstr>Isječak</vt:lpstr>
      <vt:lpstr>Microsoft Excel Worksheet</vt:lpstr>
      <vt:lpstr>Radni list programa Microsoft Excel</vt:lpstr>
      <vt:lpstr>DEMOGRAFSKA KRETANJA U HRVATSKOJ U 20. STOLJEĆU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Utjecaj pandemije i potresa na demografska kretanja u Republici Hrvatskoj  - Povećan mortalitet - Smanjen natalitet - Smanjivanje broja sklopljenih brakova - Povećan broj razvoda - Smanjeno iseljavanje  - Demografsko pražnjenje područja pogođenih   potresom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DEMOGRAFSKA KRETANJA U HRVATSKOJ U 20. STOLJEĆU</dc:title>
  <dc:creator>Domagoj Novosel</dc:creator>
  <cp:lastModifiedBy>Novoseli</cp:lastModifiedBy>
  <cp:revision>44</cp:revision>
  <dcterms:created xsi:type="dcterms:W3CDTF">2019-05-17T09:14:06Z</dcterms:created>
  <dcterms:modified xsi:type="dcterms:W3CDTF">2021-04-20T21:14:51Z</dcterms:modified>
</cp:coreProperties>
</file>